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T Sans Narrow"/>
      <p:regular r:id="rId18"/>
      <p:bold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TSansNarrow-bold.fntdata"/><Relationship Id="rId6" Type="http://schemas.openxmlformats.org/officeDocument/2006/relationships/slide" Target="slides/slide1.xml"/><Relationship Id="rId18" Type="http://schemas.openxmlformats.org/officeDocument/2006/relationships/font" Target="fonts/PTSansNarrow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4e66787f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4e66787f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64f0daa6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64f0daa6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4f0daa6c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4f0daa6c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4f0daa6c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4f0daa6c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4f0daa6c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4f0daa6c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4e66787f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4e66787f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4e66787f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4e66787f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4f0daa6c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4f0daa6c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50251a2e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50251a2e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4e66787f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4e66787f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4e66787f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4e66787f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12 Prepa Talk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</a:t>
            </a:r>
            <a:r>
              <a:rPr lang="en"/>
              <a:t>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75" y="411500"/>
            <a:ext cx="1998625" cy="23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2142300" y="639300"/>
            <a:ext cx="6437400" cy="32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Es el inicio de sus cursos A Level/AS Level que conforma 2 años de trabajo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No presentan exámenes internacionales este año.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Es muy importante para el ingreso a las universidades el promedio obtenido este año.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Assessment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350" y="198150"/>
            <a:ext cx="6103950" cy="4534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480900" y="1860850"/>
            <a:ext cx="18678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Years 12- 13 once a month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-5014900" y="4533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BOLETAS: Grading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236800" y="237800"/>
            <a:ext cx="2609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can I avoid low effort grades?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produce work that you consider to be high quality,  always push yourself to improve.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Show interest and enthusiasm, ask questions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contribute to the “learning environment” of your whole group.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your time sensibly at home (using your diary)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copying from other students or directly from source material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not to be absent.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Arrive to class on time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Talk to your tutor and/or your teacher if you feel you are having difficulties.</a:t>
            </a:r>
            <a:endParaRPr sz="1200"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8775" y="86475"/>
            <a:ext cx="5377075" cy="15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4">
            <a:alphaModFix/>
          </a:blip>
          <a:srcRect b="0" l="0" r="626" t="5526"/>
          <a:stretch/>
        </p:blipFill>
        <p:spPr>
          <a:xfrm>
            <a:off x="3084575" y="1801025"/>
            <a:ext cx="6059425" cy="11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4563" y="3102888"/>
            <a:ext cx="61817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650" y="52525"/>
            <a:ext cx="788860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</a:t>
            </a:r>
            <a:r>
              <a:rPr lang="en"/>
              <a:t> Courses - Initial Points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266325"/>
            <a:ext cx="8520600" cy="33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Students will need to complete the majority of these courses in their own time outside of the classroom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Coursework is a part of many of the options though and this is just as important as exams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Teachers will be in touch with these deadlines, they are very important so please look out for them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There will also be mock exams that are important to prepare for properly.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Important to miss as little time as possible from these exam courses in Prepa.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Most students will sit the exams at the end of year 13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2926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AS/A LEVEL Courses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0000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Year 12: 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n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3 or 4 options at AS level + Spanish A level, English, Maths (Mex Uni course, some do additional AS level)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Students may also choose to sit an external Cambridge English as a Second Language qualification (IELTS) in Year 12 or 13, which can count towards their 4 qualifications needed to pass. </a:t>
            </a:r>
            <a:endParaRPr sz="13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They need to achieve a 6.5 on this exam. This exam is only valid for 2 years, but can be a good backup option for those who do not want to sit an English AS level.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n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Year 13: Most have focussed down to 3 options. They've also decided which of the English courses they want to do (AS level Lang+Lit, AS level English General or IELTS). All students sit Spanish A level.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n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 typical pathway to achieving 4 AS grades required maybe: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 level Spanish  (2 AS grades)  + English + AS level in History (or any other option at AS)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For international university applications we would recommend students try and sit 5 or more </a:t>
            </a: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AS levels or 3 full A levels, if possible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220150" y="1151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Applications</a:t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220150" y="822524"/>
            <a:ext cx="6446400" cy="37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International </a:t>
            </a: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universities vary: some require 3 A levels, some will accept AS levels if they do a foundation course, some will do it on points (such as the image on the side here showing UK university points).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Our University and Careers Team (NW, AC and DG) work with them individually depending which one they want to apply to. 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Subject Fit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Applications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Country profiles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1100">
                <a:solidFill>
                  <a:srgbClr val="22222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For  scholarships at Mexican universities, their number ‘boleta’  average in Year 12 is important </a:t>
            </a:r>
            <a:endParaRPr b="1">
              <a:highlight>
                <a:srgbClr val="FFFF00"/>
              </a:highlight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9675" y="3332200"/>
            <a:ext cx="2284624" cy="152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130" y="163690"/>
            <a:ext cx="2284625" cy="2765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2063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Criteria AS and A level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48725" y="1322350"/>
            <a:ext cx="62928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AS levels at E or above for UNAM revalidation but we really want to encourage more than this if possible.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University applications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Future jobs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Academic careers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Really should be trying to get as high as </a:t>
            </a:r>
            <a:r>
              <a:rPr lang="en"/>
              <a:t>possible. </a:t>
            </a:r>
            <a:endParaRPr/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0017" y="83250"/>
            <a:ext cx="2072275" cy="16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1899275" y="1232475"/>
            <a:ext cx="6858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Students may also choose to sit an external Cambridge English as a Second Language qualification (IELTS) in Year 12 or 13, which can count towards their 4 qualifications needed to pass. They need to achieve a level 6.5 in this exam. This exam is only valid for 2 years, but can be a good backup option for those who do not want to sit an English AS Level. The English Department will assess whether this is a good option for your child.</a:t>
            </a:r>
            <a:endParaRPr sz="16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01089">
            <a:off x="-67800" y="238725"/>
            <a:ext cx="3068175" cy="15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Revalidación</a:t>
            </a:r>
            <a:endParaRPr/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27305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D16349"/>
              </a:buClr>
              <a:buSzPts val="1700"/>
              <a:buFont typeface="Noto Sans Symbols"/>
              <a:buChar char="⚫"/>
            </a:pPr>
            <a:r>
              <a:rPr b="1" lang="en" sz="20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2°de Preparatoria - Revalidación con calificaciones expedidas por VICTORIA, incluyendo la calificación aprobatoria de la asignatura de contenido nacional.</a:t>
            </a:r>
            <a:endParaRPr b="1" sz="20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73050" lvl="0" marL="27305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D16349"/>
              </a:buClr>
              <a:buSzPts val="1700"/>
              <a:buFont typeface="Noto Sans Symbols"/>
              <a:buChar char="⚫"/>
            </a:pPr>
            <a:r>
              <a:rPr b="1" lang="en" sz="20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3°de Preparatoria - Revalidación con exámenes AS/A incluyendo la calificación aprobatoria de la asignaturas de contenido nacional.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/>
        </p:nvSpPr>
        <p:spPr>
          <a:xfrm>
            <a:off x="367338" y="390300"/>
            <a:ext cx="89220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EF6C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Becas</a:t>
            </a:r>
            <a:endParaRPr b="1" sz="4800" u="sng">
              <a:solidFill>
                <a:srgbClr val="EF6C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3224" y="188675"/>
            <a:ext cx="2533192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1838313"/>
            <a:ext cx="2678275" cy="12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400" y="114625"/>
            <a:ext cx="3009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2200" y="2742125"/>
            <a:ext cx="3291676" cy="210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5975" y="2049250"/>
            <a:ext cx="225705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725" y="3317975"/>
            <a:ext cx="3644475" cy="12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79250" y="612313"/>
            <a:ext cx="1698175" cy="16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